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32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7" r:id="rId10"/>
    <p:sldId id="265" r:id="rId11"/>
    <p:sldId id="282" r:id="rId12"/>
    <p:sldId id="284" r:id="rId13"/>
    <p:sldId id="283" r:id="rId14"/>
    <p:sldId id="285" r:id="rId15"/>
    <p:sldId id="264" r:id="rId16"/>
    <p:sldId id="269" r:id="rId17"/>
    <p:sldId id="286" r:id="rId18"/>
    <p:sldId id="268" r:id="rId19"/>
    <p:sldId id="270" r:id="rId20"/>
    <p:sldId id="271" r:id="rId21"/>
    <p:sldId id="273" r:id="rId22"/>
    <p:sldId id="272" r:id="rId23"/>
    <p:sldId id="274" r:id="rId24"/>
    <p:sldId id="275" r:id="rId25"/>
    <p:sldId id="276" r:id="rId26"/>
    <p:sldId id="277" r:id="rId27"/>
    <p:sldId id="279" r:id="rId28"/>
    <p:sldId id="278" r:id="rId29"/>
    <p:sldId id="280" r:id="rId30"/>
    <p:sldId id="281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882" autoAdjust="0"/>
    <p:restoredTop sz="96187" autoAdjust="0"/>
  </p:normalViewPr>
  <p:slideViewPr>
    <p:cSldViewPr snapToGrid="0">
      <p:cViewPr varScale="1">
        <p:scale>
          <a:sx n="72" d="100"/>
          <a:sy n="72" d="100"/>
        </p:scale>
        <p:origin x="60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3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ABAD7-C9BE-4CEC-9DBC-E052272F7673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A2045-8730-4DB3-956C-DD99C38C3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9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A2045-8730-4DB3-956C-DD99C38C34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7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42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80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039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3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264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10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22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7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4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52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11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55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1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0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4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1E9E6-2D0C-4671-93D6-C415F75534E1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E3794C1-2131-4756-B204-F9BA4D50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8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  <p:sldLayoutId id="2147483785" r:id="rId14"/>
    <p:sldLayoutId id="2147483786" r:id="rId15"/>
    <p:sldLayoutId id="214748378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http://ucnewsblog.files.wordpress.com/2011/11/copy-of-focusgroup.png" TargetMode="Externa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http://ucnewsblog.files.wordpress.com/2011/11/copy-of-focusgroup.png" TargetMode="Externa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http://ucnewsblog.files.wordpress.com/2011/11/copy-of-focusgroup.png" TargetMode="External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https://psibrone.files.wordpress.com/2014/10/hindsight.jpg" TargetMode="Externa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classroomclipart.com/images/gallery/Animations/Business/TN_agenda_animation_2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1" y="5875501"/>
            <a:ext cx="1020180" cy="850150"/>
          </a:xfrm>
          <a:prstGeom prst="rect">
            <a:avLst/>
          </a:prstGeom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601" y="557937"/>
            <a:ext cx="7167219" cy="45948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4979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19075"/>
            <a:ext cx="8596668" cy="13208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What is Critical thinking?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Refer to handouts in Participant Guide.</a:t>
            </a:r>
          </a:p>
          <a:p>
            <a:pPr lvl="1"/>
            <a:r>
              <a:rPr lang="en-US" sz="3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“What is Critical Thinking?”</a:t>
            </a:r>
          </a:p>
          <a:p>
            <a:pPr lvl="1"/>
            <a:r>
              <a:rPr lang="en-US" sz="3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“What Exactly is Critical Thinking?”</a:t>
            </a:r>
          </a:p>
          <a:p>
            <a:pPr lvl="1"/>
            <a:r>
              <a:rPr lang="en-US" sz="3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“6 Stages of Critical Thinking  	Development”</a:t>
            </a:r>
          </a:p>
          <a:p>
            <a:pPr lvl="1"/>
            <a:r>
              <a:rPr lang="en-US" sz="3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“Reasoning”</a:t>
            </a:r>
          </a:p>
          <a:p>
            <a:pPr lvl="1"/>
            <a:endParaRPr lang="en-US" sz="34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1"/>
            <a:endParaRPr lang="en-US" sz="3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83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661652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The Ideal Critical Thinker in Child Welfare…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625212"/>
            <a:ext cx="8938614" cy="3834581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Seeks and offers clear reasons, assumptions and conclusions to support justification of safety decision-making.</a:t>
            </a:r>
          </a:p>
          <a:p>
            <a:r>
              <a:rPr lang="en-US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Takes into account the “family conditions” within the context of each case.</a:t>
            </a:r>
          </a:p>
          <a:p>
            <a:r>
              <a:rPr lang="en-US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Suspends decision-making until information is reconciled, validated and is sufficient.</a:t>
            </a:r>
          </a:p>
          <a:p>
            <a:r>
              <a:rPr lang="en-US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Uses critical thinking abilities and skills during case assessments.</a:t>
            </a:r>
          </a:p>
          <a:p>
            <a:r>
              <a:rPr lang="en-US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Uses “The Standards,” “The Elements,” and “Intellectual Traits.”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9788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What Exactly is Critical Thinking?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743200"/>
            <a:ext cx="8596668" cy="32981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Basic Process of Critical Thinking</a:t>
            </a:r>
          </a:p>
          <a:p>
            <a:pPr marL="0" indent="0">
              <a:buNone/>
            </a:pPr>
            <a:endParaRPr lang="en-US" sz="36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n-US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Taking Informed Action</a:t>
            </a:r>
            <a:endParaRPr lang="en-US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657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691149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The 6 Stages of Critical Thinking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639960"/>
            <a:ext cx="8596668" cy="340140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1. The Unreflective Thinker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2. The Challenged Thinker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3. The Beginning Thinker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4. The Practicing Thinker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5. The Advanced Thinker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6. The Accomplished Thinker</a:t>
            </a:r>
            <a:endParaRPr lang="en-US" sz="28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234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Reasoning: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Gather sufficient information that supports and opposes your claim.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Make sure all information is accurate, clear and relevant.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Infer only what the evidence implies &amp; check for consistency.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Consider and trace all possible implications and consequences that follow your reasoning.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Look out for negative and positive implications.</a:t>
            </a:r>
            <a:endParaRPr lang="en-US" sz="28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9894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Discussion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Individually, take 5 minutes to identify someone in your personal or professional life represented in a particular stage of critical thinking development. Provide an example of how you know they are in that particular stage.</a:t>
            </a:r>
            <a:endParaRPr lang="en-US" sz="2800" dirty="0">
              <a:solidFill>
                <a:schemeClr val="tx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 descr="http://web-images.chacha.com/images/Gallery/5255/what-can-you-do-with-an-old-flash-drive-206140998-dec-6-2012-1-600x600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964" y="488886"/>
            <a:ext cx="1262900" cy="10892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9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ndalus" panose="02020603050405020304" pitchFamily="18" charset="-78"/>
              </a:rPr>
              <a:t>Learning Objectives</a:t>
            </a:r>
            <a:endParaRPr lang="en-US" sz="5400" b="1" dirty="0">
              <a:solidFill>
                <a:schemeClr val="accent1">
                  <a:lumMod val="50000"/>
                </a:schemeClr>
              </a:solidFill>
              <a:latin typeface="+mn-lt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Define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and identify the six stages of critical </a:t>
            </a:r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thinking.</a:t>
            </a:r>
            <a:endParaRPr lang="en-US" sz="28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n-US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Analyze </a:t>
            </a: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how critical thinking is utilized in preparation for information collection with the family.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Distinguish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when conversations are task driven, as opposed to a consultative approach.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Formulate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a plan for a successful conversation with the family and articulate how you would have this conversation. </a:t>
            </a:r>
          </a:p>
        </p:txBody>
      </p:sp>
      <p:pic>
        <p:nvPicPr>
          <p:cNvPr id="6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87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36645"/>
            <a:ext cx="8596668" cy="13208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accent1">
                    <a:lumMod val="50000"/>
                  </a:schemeClr>
                </a:solidFill>
              </a:rPr>
              <a:t>Critical Thinking in </a:t>
            </a:r>
            <a:br>
              <a:rPr lang="en-US" sz="4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4400" b="1" dirty="0" smtClean="0">
                <a:solidFill>
                  <a:schemeClr val="accent1">
                    <a:lumMod val="50000"/>
                  </a:schemeClr>
                </a:solidFill>
              </a:rPr>
              <a:t>Pre-Commencement Activities/ Consultations</a:t>
            </a:r>
            <a:endParaRPr 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720147"/>
            <a:ext cx="8596668" cy="388077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Benefits and challenges during pre-commencement activities and consultations.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Reference </a:t>
            </a:r>
            <a:r>
              <a:rPr lang="en-US" sz="2800" smtClean="0">
                <a:latin typeface="Andalus" panose="02020603050405020304" pitchFamily="18" charset="-78"/>
                <a:cs typeface="Andalus" panose="02020603050405020304" pitchFamily="18" charset="-78"/>
              </a:rPr>
              <a:t>pre-commencement handouts.</a:t>
            </a:r>
            <a:endParaRPr lang="en-US" sz="28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70341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Activity #1</a:t>
            </a:r>
            <a:b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What Do I Ask and Why?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945" y="2279173"/>
            <a:ext cx="8596668" cy="4159902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Within your groups, review the domain you have been assigned</a:t>
            </a:r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 Read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the provided </a:t>
            </a:r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scenario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and develop questions you would ask the family in order to get meaningful information for your assigned domain. Why did you consider these questions? How are these questions </a:t>
            </a:r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 “need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” to know for child safety decision making?</a:t>
            </a:r>
          </a:p>
          <a:p>
            <a:pPr lvl="1"/>
            <a:r>
              <a:rPr lang="en-US" sz="2600" dirty="0">
                <a:latin typeface="Andalus" panose="02020603050405020304" pitchFamily="18" charset="-78"/>
                <a:cs typeface="Andalus" panose="02020603050405020304" pitchFamily="18" charset="-78"/>
              </a:rPr>
              <a:t>I</a:t>
            </a:r>
            <a:r>
              <a:rPr lang="en-US" sz="2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dentify </a:t>
            </a:r>
            <a:r>
              <a:rPr lang="en-US" sz="2600" dirty="0">
                <a:latin typeface="Andalus" panose="02020603050405020304" pitchFamily="18" charset="-78"/>
                <a:cs typeface="Andalus" panose="02020603050405020304" pitchFamily="18" charset="-78"/>
              </a:rPr>
              <a:t>a scribe and a spokesperson to report </a:t>
            </a:r>
            <a:r>
              <a:rPr lang="en-US" sz="2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out.</a:t>
            </a:r>
            <a:endParaRPr lang="en-US" sz="26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 descr="http://ucnewsblog.files.wordpress.com/2011/11/copy-of-focusgroup.png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605" y="471100"/>
            <a:ext cx="1246126" cy="1064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304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0091" y="2310064"/>
            <a:ext cx="5242551" cy="1804736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Case Scenario</a:t>
            </a:r>
            <a:b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(PG page 24)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30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966" y="834190"/>
            <a:ext cx="8596668" cy="50092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Developed by TACT:</a:t>
            </a:r>
            <a:endParaRPr lang="en-US" sz="28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ctr">
              <a:buNone/>
            </a:pP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Pamela E. Aeppel, M.A.</a:t>
            </a:r>
          </a:p>
          <a:p>
            <a:pPr marL="0" indent="0" algn="ctr">
              <a:buNone/>
            </a:pP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Shawna L. Thomas, B.A</a:t>
            </a:r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  <a:p>
            <a:pPr marL="0" indent="0" algn="ctr">
              <a:buNone/>
            </a:pP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ctr">
              <a:buNone/>
            </a:pPr>
            <a:r>
              <a:rPr lang="en-US" sz="20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Chief Visual Designer: Kayvrie </a:t>
            </a:r>
            <a:r>
              <a:rPr lang="en-US" sz="2000" dirty="0">
                <a:latin typeface="Andalus" panose="02020603050405020304" pitchFamily="18" charset="-78"/>
                <a:cs typeface="Andalus" panose="02020603050405020304" pitchFamily="18" charset="-78"/>
              </a:rPr>
              <a:t>Vega</a:t>
            </a:r>
          </a:p>
          <a:p>
            <a:pPr marL="0" indent="0" algn="ctr">
              <a:buNone/>
            </a:pPr>
            <a:endParaRPr lang="en-US" sz="20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ctr">
              <a:buNone/>
            </a:pPr>
            <a:endParaRPr lang="en-US" sz="20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ctr">
              <a:buNone/>
            </a:pPr>
            <a:endParaRPr lang="en-US" sz="20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Child </a:t>
            </a: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Welfare Training Consortium</a:t>
            </a:r>
          </a:p>
          <a:p>
            <a:pPr marL="0" indent="0" algn="ctr">
              <a:buNone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University of South Florida</a:t>
            </a:r>
          </a:p>
          <a:p>
            <a:endParaRPr lang="en-US" dirty="0"/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http://intra.cbcs.usf.edu/forms/sri/_assets/image/cbcs15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916"/>
            <a:ext cx="1023801" cy="819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47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0913" y="2358189"/>
            <a:ext cx="5498877" cy="13208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Activity Debrief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 descr="http://web-images.chacha.com/images/Gallery/5255/what-can-you-do-with-an-old-flash-drive-206140998-dec-6-2012-1-600x600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788" y="3356597"/>
            <a:ext cx="1243126" cy="11537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292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ndalus" panose="02020603050405020304" pitchFamily="18" charset="-78"/>
              </a:rPr>
              <a:t>Learning Objectives</a:t>
            </a:r>
            <a:endParaRPr lang="en-US" sz="5400" b="1" dirty="0">
              <a:solidFill>
                <a:schemeClr val="accent1">
                  <a:lumMod val="50000"/>
                </a:schemeClr>
              </a:solidFill>
              <a:latin typeface="+mn-lt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Define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and identify the six stages of critical </a:t>
            </a:r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thinking.</a:t>
            </a:r>
            <a:endParaRPr lang="en-US" sz="28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Analyze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how critical thinking is utilized in preparation for information collection with the family.</a:t>
            </a:r>
          </a:p>
          <a:p>
            <a:r>
              <a:rPr lang="en-US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Distinguish </a:t>
            </a: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when conversations are task driven, as opposed to a consultative approach.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Formulate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a plan for a successful conversation with the family and articulate how you would have this conversation. </a:t>
            </a:r>
          </a:p>
        </p:txBody>
      </p:sp>
      <p:pic>
        <p:nvPicPr>
          <p:cNvPr id="6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75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Activity #2</a:t>
            </a:r>
            <a:b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Tasking or Talking?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189" y="2476084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Andalus" panose="02020603050405020304" pitchFamily="18" charset="-78"/>
                <a:cs typeface="Andalus" panose="02020603050405020304" pitchFamily="18" charset="-78"/>
              </a:rPr>
              <a:t>Review the provided list of directives and questions. Rework as many directives into consultation questions that you can. If any are best suited as directives, provide an explanation. </a:t>
            </a:r>
            <a:r>
              <a:rPr lang="en-US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Relate your responses to sufficiency</a:t>
            </a:r>
            <a:r>
              <a:rPr lang="en-US" sz="3200" dirty="0">
                <a:latin typeface="Andalus" panose="02020603050405020304" pitchFamily="18" charset="-78"/>
                <a:cs typeface="Andalus" panose="02020603050405020304" pitchFamily="18" charset="-78"/>
              </a:rPr>
              <a:t>, reconciliation, and validation </a:t>
            </a:r>
            <a:r>
              <a:rPr lang="en-US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and/or the impact of not obtaining or discussing the need for the </a:t>
            </a:r>
            <a:r>
              <a:rPr lang="en-US" sz="3200" dirty="0">
                <a:latin typeface="Andalus" panose="02020603050405020304" pitchFamily="18" charset="-78"/>
                <a:cs typeface="Andalus" panose="02020603050405020304" pitchFamily="18" charset="-78"/>
              </a:rPr>
              <a:t>information.</a:t>
            </a: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 descr="http://ucnewsblog.files.wordpress.com/2011/11/copy-of-focusgroup.png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460" y="449053"/>
            <a:ext cx="1246126" cy="1064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812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40913" y="2358189"/>
            <a:ext cx="549887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Activity Debrief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Picture 7" descr="http://web-images.chacha.com/images/Gallery/5255/what-can-you-do-with-an-old-flash-drive-206140998-dec-6-2012-1-600x600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788" y="3356597"/>
            <a:ext cx="1243126" cy="11537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104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ndalus" panose="02020603050405020304" pitchFamily="18" charset="-78"/>
              </a:rPr>
              <a:t>Learning Objectives</a:t>
            </a:r>
            <a:endParaRPr lang="en-US" sz="5400" b="1" dirty="0">
              <a:solidFill>
                <a:schemeClr val="accent1">
                  <a:lumMod val="50000"/>
                </a:schemeClr>
              </a:solidFill>
              <a:latin typeface="+mn-lt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Define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and identify the six stages of critical </a:t>
            </a:r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thinking.</a:t>
            </a:r>
            <a:endParaRPr lang="en-US" sz="28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Analyze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how critical thinking is utilized in preparation for information collection with the family.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Distinguish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when conversations are task driven, as opposed to a consultative approach.</a:t>
            </a:r>
          </a:p>
          <a:p>
            <a:r>
              <a:rPr lang="en-US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Formulate a plan for a successful conversation with the family and articulate how you would have this conversation. </a:t>
            </a:r>
            <a:endParaRPr lang="en-US" sz="28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6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09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Activity #3</a:t>
            </a:r>
            <a:b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Planning with Purpose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618" y="2476084"/>
            <a:ext cx="8596668" cy="388077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Read about </a:t>
            </a:r>
            <a:r>
              <a:rPr lang="en-US" sz="3600" dirty="0">
                <a:latin typeface="Andalus" panose="02020603050405020304" pitchFamily="18" charset="-78"/>
                <a:cs typeface="Andalus" panose="02020603050405020304" pitchFamily="18" charset="-78"/>
              </a:rPr>
              <a:t>the </a:t>
            </a:r>
            <a:r>
              <a:rPr lang="en-US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family’s prior DCF history from </a:t>
            </a:r>
            <a:r>
              <a:rPr lang="en-US" sz="3600" dirty="0">
                <a:latin typeface="Andalus" panose="02020603050405020304" pitchFamily="18" charset="-78"/>
                <a:cs typeface="Andalus" panose="02020603050405020304" pitchFamily="18" charset="-78"/>
              </a:rPr>
              <a:t>the provided case scenario from Activity </a:t>
            </a:r>
            <a:r>
              <a:rPr lang="en-US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2</a:t>
            </a:r>
            <a:r>
              <a:rPr lang="en-US" sz="3600" dirty="0">
                <a:latin typeface="Andalus" panose="02020603050405020304" pitchFamily="18" charset="-78"/>
                <a:cs typeface="Andalus" panose="02020603050405020304" pitchFamily="18" charset="-78"/>
              </a:rPr>
              <a:t>. Demonstrate and/or </a:t>
            </a:r>
            <a:r>
              <a:rPr lang="en-US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report </a:t>
            </a:r>
            <a:r>
              <a:rPr lang="en-US" sz="3600" dirty="0">
                <a:latin typeface="Andalus" panose="02020603050405020304" pitchFamily="18" charset="-78"/>
                <a:cs typeface="Andalus" panose="02020603050405020304" pitchFamily="18" charset="-78"/>
              </a:rPr>
              <a:t>out group responses based on </a:t>
            </a:r>
            <a:r>
              <a:rPr lang="en-US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Trainer’s </a:t>
            </a:r>
            <a:r>
              <a:rPr lang="en-US" sz="3600" dirty="0">
                <a:latin typeface="Andalus" panose="02020603050405020304" pitchFamily="18" charset="-78"/>
                <a:cs typeface="Andalus" panose="02020603050405020304" pitchFamily="18" charset="-78"/>
              </a:rPr>
              <a:t>direction. </a:t>
            </a: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 descr="http://ucnewsblog.files.wordpress.com/2011/11/copy-of-focusgroup.png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753" y="453456"/>
            <a:ext cx="1246126" cy="1064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4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Questions to Consider: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51361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What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would be your approach? Why?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Did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you tie your strategy/approach to a specific domain? Which one? Why?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What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would be a challenge for you to discuss?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What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would you be cautious about in your approach?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What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would be your fears of this approach?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What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would you have to know?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What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would you like to know?</a:t>
            </a: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81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40913" y="2358189"/>
            <a:ext cx="549887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Activity Debrief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Picture 7" descr="http://web-images.chacha.com/images/Gallery/5255/what-can-you-do-with-an-old-flash-drive-206140998-dec-6-2012-1-600x600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788" y="3356597"/>
            <a:ext cx="1243126" cy="11537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868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75069"/>
            <a:ext cx="8596668" cy="834616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Compare/Contrast Discussion </a:t>
            </a:r>
            <a:endParaRPr lang="en-US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304681"/>
            <a:ext cx="8596668" cy="2736681"/>
          </a:xfrm>
        </p:spPr>
        <p:txBody>
          <a:bodyPr>
            <a:normAutofit/>
          </a:bodyPr>
          <a:lstStyle/>
          <a:p>
            <a:pPr lvl="1"/>
            <a:endParaRPr lang="en-US" sz="3800" dirty="0" smtClean="0">
              <a:solidFill>
                <a:schemeClr val="tx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2"/>
            <a:r>
              <a:rPr lang="en-US" sz="3600" dirty="0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Prior history section within FFA’s. </a:t>
            </a:r>
            <a:endParaRPr lang="en-US" sz="3600" dirty="0">
              <a:solidFill>
                <a:schemeClr val="tx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 descr="http://web-images.chacha.com/images/Gallery/5255/what-can-you-do-with-an-old-flash-drive-206140998-dec-6-2012-1-600x600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015" y="1730399"/>
            <a:ext cx="1454630" cy="1453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109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Post-Test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Picture 4" descr="http://www.paulding.k12.ga.us/userfiles/20/Allgood/Test%20Today%20sign.gi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64"/>
          <a:stretch/>
        </p:blipFill>
        <p:spPr bwMode="auto">
          <a:xfrm>
            <a:off x="3401516" y="1747495"/>
            <a:ext cx="3661189" cy="3501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71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Introductions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Name / Role</a:t>
            </a:r>
          </a:p>
          <a:p>
            <a:r>
              <a:rPr lang="en-US" sz="4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How Many Methodology Cases Have You Had Your Hands On?</a:t>
            </a:r>
          </a:p>
        </p:txBody>
      </p:sp>
      <p:pic>
        <p:nvPicPr>
          <p:cNvPr id="5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49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“In Hindsight”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2530" name="Picture 2" descr="https://psibrone.files.wordpress.com/2014/10/hindsight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408" y="1930400"/>
            <a:ext cx="4999624" cy="336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13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Reflection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Share something that has been the most “thought provoking” in your role since implementation and practice of the model.</a:t>
            </a:r>
            <a:endParaRPr lang="en-US" sz="4800" dirty="0">
              <a:solidFill>
                <a:schemeClr val="tx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75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Pre-Test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4" name="Picture 4" descr="http://www.paulding.k12.ga.us/userfiles/20/Allgood/Test%20Today%20sign.gi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64"/>
          <a:stretch/>
        </p:blipFill>
        <p:spPr bwMode="auto">
          <a:xfrm>
            <a:off x="3401516" y="1747495"/>
            <a:ext cx="3661189" cy="3501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43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02595" y="83419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What Can Be Expected?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055" name="Picture 7" descr="http://classroomclipart.com/images/gallery/Animations/Business/TN_agenda_animation_2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924" y="1930400"/>
            <a:ext cx="3304674" cy="3392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36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Information Collection Competencies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Subtitle 2"/>
          <p:cNvSpPr>
            <a:spLocks noGrp="1"/>
          </p:cNvSpPr>
          <p:nvPr>
            <p:ph idx="1"/>
          </p:nvPr>
        </p:nvSpPr>
        <p:spPr>
          <a:xfrm>
            <a:off x="677334" y="2476084"/>
            <a:ext cx="8596668" cy="3565278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</a:t>
            </a:r>
            <a:r>
              <a:rPr lang="en-US" sz="2000" b="1" dirty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 I know what information I must learn about a family. I know what information I must collect on each case I am assigned.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2. I understand the purposes or reasons for needing to know this information.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3. I demonstrate the ability to gather the information.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4</a:t>
            </a:r>
            <a:r>
              <a:rPr lang="en-US" dirty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 I demonstrate awareness that everything I do to reconcile and validate information influences the overall quality of the information.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5. I can discuss and write about information I collected logically, succinctly, and in a way that justifies my conclusions. </a:t>
            </a:r>
          </a:p>
        </p:txBody>
      </p:sp>
      <p:sp>
        <p:nvSpPr>
          <p:cNvPr id="9" name="Rectangle 8"/>
          <p:cNvSpPr/>
          <p:nvPr/>
        </p:nvSpPr>
        <p:spPr>
          <a:xfrm>
            <a:off x="1002082" y="2476084"/>
            <a:ext cx="8271920" cy="113375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16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ndalus" panose="02020603050405020304" pitchFamily="18" charset="-78"/>
              </a:rPr>
              <a:t>Learning Objectives</a:t>
            </a:r>
            <a:endParaRPr lang="en-US" sz="5400" b="1" dirty="0">
              <a:solidFill>
                <a:schemeClr val="accent1">
                  <a:lumMod val="50000"/>
                </a:schemeClr>
              </a:solidFill>
              <a:latin typeface="+mn-lt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Define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and identify the six stages of critical </a:t>
            </a:r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thinking.</a:t>
            </a:r>
            <a:endParaRPr lang="en-US" sz="28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Analyze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how critical thinking is utilized in preparation for information collection with the family.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Distinguish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when conversations are task driven, as opposed to a consultative approach.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Formulate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a plan for a successful conversation with the family and articulate how you would have this conversation. </a:t>
            </a:r>
          </a:p>
        </p:txBody>
      </p:sp>
      <p:pic>
        <p:nvPicPr>
          <p:cNvPr id="6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83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ndalus" panose="02020603050405020304" pitchFamily="18" charset="-78"/>
              </a:rPr>
              <a:t>Learning Objectives</a:t>
            </a:r>
            <a:endParaRPr lang="en-US" sz="5400" b="1" dirty="0">
              <a:solidFill>
                <a:schemeClr val="accent1">
                  <a:lumMod val="50000"/>
                </a:schemeClr>
              </a:solidFill>
              <a:latin typeface="+mn-lt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Define </a:t>
            </a: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and identify the six stages of critical </a:t>
            </a:r>
            <a:r>
              <a:rPr lang="en-US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thinking.</a:t>
            </a:r>
            <a:endParaRPr lang="en-US" sz="28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Analyze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how critical thinking is utilized in preparation for information collection with the family.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Distinguish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when conversations are task driven, as opposed to a consultative approach.</a:t>
            </a:r>
          </a:p>
          <a:p>
            <a:r>
              <a:rPr lang="en-US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Formulate 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a plan for a successful conversation with the family and articulate how you would have this conversation. </a:t>
            </a:r>
          </a:p>
        </p:txBody>
      </p:sp>
      <p:pic>
        <p:nvPicPr>
          <p:cNvPr id="6" name="Picture 4" descr="http://media.cmgdigital.com/shared/lt/lt_cache/thumbnail/960/img/photos/2012/07/16/35/4d/DCF_Logo_circ_CMY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201" y="63916"/>
            <a:ext cx="693680" cy="7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07585"/>
            <a:ext cx="1020180" cy="850150"/>
          </a:xfrm>
          <a:prstGeom prst="rect">
            <a:avLst/>
          </a:prstGeom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132475" y="6162076"/>
            <a:ext cx="10056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echnical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dvising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onsultation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raining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(TACT)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University of South Florida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·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Child Welfare Training Consortium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84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FA6F372E3F374D8C72B176BF3D73AB" ma:contentTypeVersion="0" ma:contentTypeDescription="Create a new document." ma:contentTypeScope="" ma:versionID="6e91955bbb8bbfd3c326cc6a6fac49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9D34016-BD19-47F9-AC77-08BBDC386902}"/>
</file>

<file path=customXml/itemProps2.xml><?xml version="1.0" encoding="utf-8"?>
<ds:datastoreItem xmlns:ds="http://schemas.openxmlformats.org/officeDocument/2006/customXml" ds:itemID="{40F439DF-067B-4C37-91D6-E472A973C33B}"/>
</file>

<file path=customXml/itemProps3.xml><?xml version="1.0" encoding="utf-8"?>
<ds:datastoreItem xmlns:ds="http://schemas.openxmlformats.org/officeDocument/2006/customXml" ds:itemID="{D504C42A-B10C-4D8B-8B0E-86D6124289A3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638</TotalTime>
  <Words>1424</Words>
  <Application>Microsoft Office PowerPoint</Application>
  <PresentationFormat>Widescreen</PresentationFormat>
  <Paragraphs>132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Andalus</vt:lpstr>
      <vt:lpstr>Arial</vt:lpstr>
      <vt:lpstr>Calibri</vt:lpstr>
      <vt:lpstr>Trebuchet MS</vt:lpstr>
      <vt:lpstr>Wingdings 3</vt:lpstr>
      <vt:lpstr>Facet</vt:lpstr>
      <vt:lpstr>PowerPoint Presentation</vt:lpstr>
      <vt:lpstr>PowerPoint Presentation</vt:lpstr>
      <vt:lpstr>Introductions</vt:lpstr>
      <vt:lpstr>Reflection</vt:lpstr>
      <vt:lpstr>Pre-Test</vt:lpstr>
      <vt:lpstr>What Can Be Expected?</vt:lpstr>
      <vt:lpstr>Information Collection Competencies</vt:lpstr>
      <vt:lpstr>Learning Objectives</vt:lpstr>
      <vt:lpstr>Learning Objectives</vt:lpstr>
      <vt:lpstr>What is Critical thinking?</vt:lpstr>
      <vt:lpstr>The Ideal Critical Thinker in Child Welfare…</vt:lpstr>
      <vt:lpstr>What Exactly is Critical Thinking?</vt:lpstr>
      <vt:lpstr>The 6 Stages of Critical Thinking</vt:lpstr>
      <vt:lpstr>Reasoning:</vt:lpstr>
      <vt:lpstr>Discussion</vt:lpstr>
      <vt:lpstr>Learning Objectives</vt:lpstr>
      <vt:lpstr>Critical Thinking in  Pre-Commencement Activities/ Consultations</vt:lpstr>
      <vt:lpstr>Activity #1 What Do I Ask and Why?</vt:lpstr>
      <vt:lpstr>Case Scenario (PG page 24)</vt:lpstr>
      <vt:lpstr>Activity Debrief</vt:lpstr>
      <vt:lpstr>Learning Objectives</vt:lpstr>
      <vt:lpstr>Activity #2 Tasking or Talking?</vt:lpstr>
      <vt:lpstr>PowerPoint Presentation</vt:lpstr>
      <vt:lpstr>Learning Objectives</vt:lpstr>
      <vt:lpstr>Activity #3 Planning with Purpose</vt:lpstr>
      <vt:lpstr>Questions to Consider:</vt:lpstr>
      <vt:lpstr>PowerPoint Presentation</vt:lpstr>
      <vt:lpstr>Compare/Contrast Discussion </vt:lpstr>
      <vt:lpstr>Post-Test</vt:lpstr>
      <vt:lpstr>“In Hindsight”</vt:lpstr>
    </vt:vector>
  </TitlesOfParts>
  <Company>University of South Florida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TACT Workshop</dc:title>
  <dc:creator>Vega, Kayvrie</dc:creator>
  <cp:lastModifiedBy>Vega, Kayvrie</cp:lastModifiedBy>
  <cp:revision>27</cp:revision>
  <dcterms:created xsi:type="dcterms:W3CDTF">2014-12-15T17:04:26Z</dcterms:created>
  <dcterms:modified xsi:type="dcterms:W3CDTF">2015-01-22T15:58:05Z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0x01010093FA6F372E3F374D8C72B176BF3D73AB</vt:lpwstr>
  </property>
</Properties>
</file>